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12"/>
  </p:notesMasterIdLst>
  <p:sldIdLst>
    <p:sldId id="256" r:id="rId2"/>
    <p:sldId id="257" r:id="rId3"/>
    <p:sldId id="261" r:id="rId4"/>
    <p:sldId id="265" r:id="rId5"/>
    <p:sldId id="262" r:id="rId6"/>
    <p:sldId id="264" r:id="rId7"/>
    <p:sldId id="263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53" d="100"/>
          <a:sy n="53" d="100"/>
        </p:scale>
        <p:origin x="-43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0B310D19-03AC-4B01-B5D1-AAD86D159216}" type="datetimeFigureOut">
              <a:rPr lang="it-IT"/>
              <a:pPr>
                <a:defRPr/>
              </a:pPr>
              <a:t>13/10/2014</a:t>
            </a:fld>
            <a:endParaRPr lang="it-IT"/>
          </a:p>
        </p:txBody>
      </p:sp>
      <p:sp>
        <p:nvSpPr>
          <p:cNvPr id="512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CDB543B9-FC7E-4987-98BF-D9E622A9EC5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5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15"/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6"/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0"/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2"/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A9894-51FD-4C74-9F93-B9AABA7B696A}" type="datetimeFigureOut">
              <a:rPr lang="en-US"/>
              <a:pPr>
                <a:defRPr/>
              </a:pPr>
              <a:t>10/13/2014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376F0-B251-4155-A787-F3905439C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6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59C32-89E6-4DD9-88DF-2E6F798072C9}" type="datetimeFigureOut">
              <a:rPr lang="en-US"/>
              <a:pPr>
                <a:defRPr/>
              </a:pPr>
              <a:t>10/13/2014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8ED7-CE66-4231-893E-D2C15EBA1BF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6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0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“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A7AF-4F9D-4F22-9E57-694A75B172F1}" type="datetimeFigureOut">
              <a:rPr lang="en-US"/>
              <a:pPr>
                <a:defRPr/>
              </a:pPr>
              <a:t>10/13/2014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CD1D0-DA91-4235-B2F5-EA4CAE76DC3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lumMod val="20000"/>
                <a:lumOff val="8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E6B236-B761-430C-A787-A687B7C56BEE}" type="datetimeFigureOut">
              <a:rPr lang="en-US"/>
              <a:pPr>
                <a:defRPr/>
              </a:pPr>
              <a:t>10/13/2014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AFB279-9320-4904-ACE2-C8DD6F9F3A3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Arial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0F496F"/>
          </a:solidFill>
          <a:latin typeface="Arial" charset="0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Arial" charset="0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Arial" charset="0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213" y="587375"/>
            <a:ext cx="7245350" cy="27320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6000" b="1" cap="none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Alcune riflessioni sulla “Camper Valley” toscana</a:t>
            </a:r>
          </a:p>
        </p:txBody>
      </p:sp>
      <p:sp>
        <p:nvSpPr>
          <p:cNvPr id="19462" name="Sottotitolo 2"/>
          <p:cNvSpPr>
            <a:spLocks noGrp="1"/>
          </p:cNvSpPr>
          <p:nvPr>
            <p:ph type="subTitle" idx="1"/>
          </p:nvPr>
        </p:nvSpPr>
        <p:spPr>
          <a:xfrm>
            <a:off x="684213" y="3843338"/>
            <a:ext cx="6400800" cy="1231900"/>
          </a:xfrm>
        </p:spPr>
        <p:txBody>
          <a:bodyPr/>
          <a:lstStyle/>
          <a:p>
            <a:pPr algn="ctr" eaLnBrk="1" hangingPunct="1"/>
            <a:r>
              <a:rPr lang="it-IT" b="1" smtClean="0">
                <a:solidFill>
                  <a:srgbClr val="0F496F"/>
                </a:solidFill>
                <a:latin typeface="Century Gothic" pitchFamily="34" charset="0"/>
              </a:rPr>
              <a:t>Congiuntura settoriale, lavoratori della conoscenza e imprese di servizi ad elevato valore aggiunto</a:t>
            </a:r>
            <a:endParaRPr lang="it-IT" sz="1800" b="1" smtClean="0">
              <a:solidFill>
                <a:srgbClr val="0F496F"/>
              </a:solidFill>
              <a:latin typeface="Century Gothic" pitchFamily="34" charset="0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8728075" y="471488"/>
          <a:ext cx="3101975" cy="2570162"/>
        </p:xfrm>
        <a:graphic>
          <a:graphicData uri="http://schemas.openxmlformats.org/presentationml/2006/ole">
            <p:oleObj spid="_x0000_s19460" name="Immagine" r:id="rId3" imgW="810720" imgH="822960" progId="Word.Picture.8">
              <p:embed/>
            </p:oleObj>
          </a:graphicData>
        </a:graphic>
      </p:graphicFrame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377950" y="5057775"/>
            <a:ext cx="198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Fabio Boscherini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306763" y="6072188"/>
            <a:ext cx="478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it-IT" b="1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Incontri di Artimino, Prato 14 Ottobre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84213" y="587375"/>
            <a:ext cx="7245350" cy="2732088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6000" b="1" cap="none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Alcune riflessioni sulla “Camper Valley” toscana</a:t>
            </a:r>
          </a:p>
        </p:txBody>
      </p:sp>
      <p:sp>
        <p:nvSpPr>
          <p:cNvPr id="48134" name="Sottotitolo 2"/>
          <p:cNvSpPr>
            <a:spLocks noGrp="1"/>
          </p:cNvSpPr>
          <p:nvPr>
            <p:ph type="subTitle" idx="4294967295"/>
          </p:nvPr>
        </p:nvSpPr>
        <p:spPr>
          <a:xfrm>
            <a:off x="684213" y="3843338"/>
            <a:ext cx="6400800" cy="1231900"/>
          </a:xfrm>
        </p:spPr>
        <p:txBody>
          <a:bodyPr anchor="t"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it-IT" sz="2100" b="1" smtClean="0">
                <a:latin typeface="Century Gothic" pitchFamily="34" charset="0"/>
              </a:rPr>
              <a:t>Congiuntura settoriale, lavoratori della conoscenza e imprese di servizi ad elevato valore aggiunto</a:t>
            </a:r>
            <a:endParaRPr lang="it-IT" sz="1800" b="1" smtClean="0">
              <a:latin typeface="Century Gothic" pitchFamily="34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8728075" y="471488"/>
          <a:ext cx="3101975" cy="2570162"/>
        </p:xfrm>
        <a:graphic>
          <a:graphicData uri="http://schemas.openxmlformats.org/presentationml/2006/ole">
            <p:oleObj spid="_x0000_s48132" name="Immagine" r:id="rId3" imgW="810720" imgH="822960" progId="Word.Picture.8">
              <p:embed/>
            </p:oleObj>
          </a:graphicData>
        </a:graphic>
      </p:graphicFrame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377950" y="5057775"/>
            <a:ext cx="198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Fabio Boscherini</a:t>
            </a:r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3306763" y="6072188"/>
            <a:ext cx="478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i="1">
                <a:solidFill>
                  <a:schemeClr val="bg2"/>
                </a:solidFill>
              </a:rPr>
              <a:t>Incontri di Artimino, Prato 14 Ottobre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4294967295"/>
          </p:nvPr>
        </p:nvSpPr>
        <p:spPr>
          <a:xfrm>
            <a:off x="663575" y="287338"/>
            <a:ext cx="10960100" cy="136842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it-IT" sz="3200" smtClean="0">
                <a:latin typeface="Century Gothic" pitchFamily="34" charset="0"/>
              </a:rPr>
              <a:t>Il 90% della </a:t>
            </a:r>
            <a:r>
              <a:rPr lang="it-IT" sz="3200" b="1" smtClean="0">
                <a:latin typeface="Century Gothic" pitchFamily="34" charset="0"/>
              </a:rPr>
              <a:t>produzione italiana di Camper</a:t>
            </a:r>
            <a:r>
              <a:rPr lang="it-IT" sz="3200" smtClean="0">
                <a:latin typeface="Century Gothic" pitchFamily="34" charset="0"/>
              </a:rPr>
              <a:t> (e il 15% di quella europea)è localizzata nell’area senese-fiorentina della Val d’Elsa e della Val di Pesa. </a:t>
            </a:r>
          </a:p>
        </p:txBody>
      </p:sp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238125" y="2257425"/>
            <a:ext cx="11953875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it-IT" sz="3200" b="1">
                <a:solidFill>
                  <a:srgbClr val="0F496F"/>
                </a:solidFill>
                <a:latin typeface="Century Gothic" pitchFamily="34" charset="0"/>
              </a:rPr>
              <a:t>Congiuntura del settore</a:t>
            </a:r>
            <a:r>
              <a:rPr lang="it-IT" sz="3200">
                <a:solidFill>
                  <a:srgbClr val="0F496F"/>
                </a:solidFill>
                <a:latin typeface="Century Gothic" pitchFamily="34" charset="0"/>
              </a:rPr>
              <a:t>: </a:t>
            </a:r>
          </a:p>
          <a:p>
            <a:pPr defTabSz="914400"/>
            <a:r>
              <a:rPr lang="it-IT" sz="3200">
                <a:solidFill>
                  <a:srgbClr val="0F496F"/>
                </a:solidFill>
                <a:latin typeface="Century Gothic" pitchFamily="34" charset="0"/>
              </a:rPr>
              <a:t>si caratterizza per una forte diminuzione del mercato interno ed un aumento delle esportazioni. </a:t>
            </a:r>
          </a:p>
          <a:p>
            <a:pPr defTabSz="914400"/>
            <a:r>
              <a:rPr lang="it-IT" sz="3200">
                <a:solidFill>
                  <a:srgbClr val="0F496F"/>
                </a:solidFill>
                <a:latin typeface="Century Gothic" pitchFamily="34" charset="0"/>
              </a:rPr>
              <a:t>La produzione diminuisce (5.000 camper nel 2012 contro il 15.000 del 2007) ma contemporaneamente aumenta la quota di export (80% della produzione rispetto al 54% del 2006)</a:t>
            </a:r>
          </a:p>
          <a:p>
            <a:pPr defTabSz="914400"/>
            <a:r>
              <a:rPr lang="it-IT" sz="3200">
                <a:solidFill>
                  <a:srgbClr val="0F496F"/>
                </a:solidFill>
                <a:latin typeface="Century Gothic" pitchFamily="34" charset="0"/>
              </a:rPr>
              <a:t>Fatturato 2012 circa 500 milioni di euro, il 50% rispetto al 2007.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87338" y="5153025"/>
            <a:ext cx="11534775" cy="170497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b="1" cap="none" smtClean="0">
                <a:ln>
                  <a:noFill/>
                </a:ln>
                <a:latin typeface="Century Gothic" pitchFamily="34" charset="0"/>
              </a:rPr>
              <a:t>Trigano</a:t>
            </a:r>
            <a:r>
              <a:rPr lang="it-IT" cap="none" smtClean="0">
                <a:ln>
                  <a:noFill/>
                </a:ln>
                <a:latin typeface="Century Gothic" pitchFamily="34" charset="0"/>
              </a:rPr>
              <a:t> (con Sea) rappresenta il 56% del fatturato del settore italiano, </a:t>
            </a:r>
            <a:r>
              <a:rPr lang="it-IT" b="1" cap="none" smtClean="0">
                <a:ln>
                  <a:noFill/>
                </a:ln>
                <a:latin typeface="Century Gothic" pitchFamily="34" charset="0"/>
              </a:rPr>
              <a:t>Rimor</a:t>
            </a:r>
            <a:r>
              <a:rPr lang="it-IT" cap="none" smtClean="0">
                <a:ln>
                  <a:noFill/>
                </a:ln>
                <a:latin typeface="Century Gothic" pitchFamily="34" charset="0"/>
              </a:rPr>
              <a:t> 18%, </a:t>
            </a:r>
            <a:r>
              <a:rPr lang="it-IT" b="1" cap="none" smtClean="0">
                <a:ln>
                  <a:noFill/>
                </a:ln>
                <a:latin typeface="Century Gothic" pitchFamily="34" charset="0"/>
              </a:rPr>
              <a:t>Laika (Hymer)</a:t>
            </a:r>
            <a:r>
              <a:rPr lang="it-IT" cap="none" smtClean="0">
                <a:ln>
                  <a:noFill/>
                </a:ln>
                <a:latin typeface="Century Gothic" pitchFamily="34" charset="0"/>
              </a:rPr>
              <a:t> il 16%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238125" y="319088"/>
            <a:ext cx="11696700" cy="45196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La </a:t>
            </a:r>
            <a:r>
              <a:rPr lang="it-IT" sz="2800" b="1" smtClean="0">
                <a:latin typeface="Century Gothic" pitchFamily="34" charset="0"/>
              </a:rPr>
              <a:t>produzione di Camper</a:t>
            </a:r>
            <a:r>
              <a:rPr lang="it-IT" sz="2800" smtClean="0">
                <a:latin typeface="Century Gothic" pitchFamily="34" charset="0"/>
              </a:rPr>
              <a:t> è opera di 5 gruppi: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Nella provincia di Siena:	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				Autocaravans Rimor e la partecipata Kentucky Camp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				P.L.A.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				Trigano e la controllata S.E.A.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Nella provincia di Firenze:	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				Industrie Giottoline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				Laika Caravans (gruppo Hymer)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139" name="Group 203"/>
          <p:cNvGraphicFramePr>
            <a:graphicFrameLocks noGrp="1"/>
          </p:cNvGraphicFramePr>
          <p:nvPr/>
        </p:nvGraphicFramePr>
        <p:xfrm>
          <a:off x="461963" y="419100"/>
          <a:ext cx="5291137" cy="3171825"/>
        </p:xfrm>
        <a:graphic>
          <a:graphicData uri="http://schemas.openxmlformats.org/drawingml/2006/table">
            <a:tbl>
              <a:tblPr/>
              <a:tblGrid>
                <a:gridCol w="717550"/>
                <a:gridCol w="2619375"/>
                <a:gridCol w="1954212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Provincia SIENA e FIRENZE 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Ateco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Imprese Attive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Occupati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340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5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561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292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3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293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2931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2932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7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207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it-IT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Totale</a:t>
                      </a:r>
                      <a:endParaRPr kumimoji="0" lang="it-IT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18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1.430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32" name="Group 196"/>
          <p:cNvGraphicFramePr>
            <a:graphicFrameLocks noGrp="1"/>
          </p:cNvGraphicFramePr>
          <p:nvPr/>
        </p:nvGraphicFramePr>
        <p:xfrm>
          <a:off x="6564313" y="4197350"/>
          <a:ext cx="5262562" cy="2455863"/>
        </p:xfrm>
        <a:graphic>
          <a:graphicData uri="http://schemas.openxmlformats.org/drawingml/2006/table">
            <a:tbl>
              <a:tblPr/>
              <a:tblGrid>
                <a:gridCol w="1011237"/>
                <a:gridCol w="2389188"/>
                <a:gridCol w="18621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F496F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Provincia Siena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Ateco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Imprese Attive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Occupati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314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2931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31" name="Group 195"/>
          <p:cNvGraphicFramePr>
            <a:graphicFrameLocks noGrp="1"/>
          </p:cNvGraphicFramePr>
          <p:nvPr/>
        </p:nvGraphicFramePr>
        <p:xfrm>
          <a:off x="263525" y="4154488"/>
          <a:ext cx="5143500" cy="2414587"/>
        </p:xfrm>
        <a:graphic>
          <a:graphicData uri="http://schemas.openxmlformats.org/drawingml/2006/table">
            <a:tbl>
              <a:tblPr/>
              <a:tblGrid>
                <a:gridCol w="987425"/>
                <a:gridCol w="2335213"/>
                <a:gridCol w="1820862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F496F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Provincia Firenze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Ateco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Imprese Attive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Occupati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247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03" name="Rectangle 188"/>
          <p:cNvSpPr>
            <a:spLocks noChangeArrowheads="1"/>
          </p:cNvSpPr>
          <p:nvPr/>
        </p:nvSpPr>
        <p:spPr bwMode="auto">
          <a:xfrm>
            <a:off x="4319588" y="6854825"/>
            <a:ext cx="15271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it-IT" sz="800" i="1">
                <a:cs typeface="Times New Roman" pitchFamily="18" charset="0"/>
              </a:rPr>
              <a:t>Fonte: Banca dati Stockview</a:t>
            </a:r>
            <a:r>
              <a:rPr lang="it-IT" sz="1500">
                <a:latin typeface="Century Gothic" pitchFamily="34" charset="0"/>
              </a:rPr>
              <a:t> </a:t>
            </a:r>
            <a:endParaRPr lang="it-IT">
              <a:latin typeface="Century Gothic" pitchFamily="34" charset="0"/>
            </a:endParaRPr>
          </a:p>
        </p:txBody>
      </p:sp>
      <p:sp>
        <p:nvSpPr>
          <p:cNvPr id="40133" name="Text Box 197"/>
          <p:cNvSpPr txBox="1">
            <a:spLocks noChangeArrowheads="1"/>
          </p:cNvSpPr>
          <p:nvPr/>
        </p:nvSpPr>
        <p:spPr bwMode="auto">
          <a:xfrm>
            <a:off x="6327775" y="1122363"/>
            <a:ext cx="526732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it-IT" sz="3200" b="1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Nel periodo 2011-2013 le imprese non hanno praticamente effettuato assunzioni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06388" y="685800"/>
            <a:ext cx="4013200" cy="516572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it-IT" sz="2800" smtClean="0">
                <a:latin typeface="Century Gothic" pitchFamily="34" charset="0"/>
              </a:rPr>
              <a:t>Intorno a queste cinque gruppi si estende una ampia </a:t>
            </a:r>
            <a:r>
              <a:rPr lang="it-IT" sz="2800" b="1" smtClean="0">
                <a:latin typeface="Century Gothic" pitchFamily="34" charset="0"/>
              </a:rPr>
              <a:t>filiera</a:t>
            </a:r>
            <a:r>
              <a:rPr lang="it-IT" sz="2800" smtClean="0">
                <a:latin typeface="Century Gothic" pitchFamily="34" charset="0"/>
              </a:rPr>
              <a:t> che da un punto di vista statistico coinvolge i seguenti settori ATECO</a:t>
            </a:r>
          </a:p>
        </p:txBody>
      </p:sp>
      <p:graphicFrame>
        <p:nvGraphicFramePr>
          <p:cNvPr id="35963" name="Group 123"/>
          <p:cNvGraphicFramePr>
            <a:graphicFrameLocks noGrp="1"/>
          </p:cNvGraphicFramePr>
          <p:nvPr>
            <p:ph sz="half" idx="4294967295"/>
          </p:nvPr>
        </p:nvGraphicFramePr>
        <p:xfrm>
          <a:off x="4749800" y="685800"/>
          <a:ext cx="6953250" cy="5721350"/>
        </p:xfrm>
        <a:graphic>
          <a:graphicData uri="http://schemas.openxmlformats.org/drawingml/2006/table">
            <a:tbl>
              <a:tblPr/>
              <a:tblGrid>
                <a:gridCol w="914400"/>
                <a:gridCol w="6038850"/>
              </a:tblGrid>
              <a:tr h="404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CARTA E DI PRODOTTI DI CARTA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ARTICOLI IN GOMMA E MATERIE PLASTICHE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METALLURGIA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PRODOTTI IN METALLO (ESCLUSI MACCHINARI E ATTREZZATURE)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APPARECCHIATURE ELETTRICHE ED APPARECCHIATURE PER USO DOMESTICO NON ELETTRICHE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MACCHINARI ED APPARECCHIATURE NCA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ALTRI MEZZI DI TRASPORTO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FABBRICAZIONE DI MOBILI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COMMERCIO ALL'INGROSSO E AL DETTAGLIO E RIPARAZIONE DI AUTOVEICOLI E MOTOCICLI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COMMERCIO ALL'INGROSSO (ESCLUSO QUELLO DI AUTOVEICOLI E DI MOTOCICLI)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ATTIVIT</a:t>
                      </a: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Times New Roman" pitchFamily="18" charset="0"/>
                          <a:cs typeface="Arial" charset="0"/>
                        </a:rPr>
                        <a:t>À</a:t>
                      </a: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DEGLI STUDI DI ARCHITETTURA E D'INGEGNERIA; COLLAUDI ED ANALISI TECNICHE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78" name="Rectangle 366"/>
          <p:cNvSpPr>
            <a:spLocks noGrp="1"/>
          </p:cNvSpPr>
          <p:nvPr>
            <p:ph type="title" idx="4294967295"/>
          </p:nvPr>
        </p:nvSpPr>
        <p:spPr bwMode="auto">
          <a:xfrm>
            <a:off x="385763" y="1784350"/>
            <a:ext cx="11156950" cy="41116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685800" indent="-685800" eaLnBrk="1" hangingPunct="1">
              <a:defRPr/>
            </a:pPr>
            <a:r>
              <a:rPr lang="it-IT" b="1" cap="none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Le assunzioni di tutta la filiera rappresentano il 2,4% degli avviamenti provinciali nel 2013(1.050 lavoratori), il 2,6% nel 2012 (1.183 lavoratori): le tipologie di lavoratori sono nella maggior parte dei casi energetiche.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17525" y="338138"/>
            <a:ext cx="11337925" cy="85248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it-IT" sz="2800" b="1" smtClean="0">
                <a:latin typeface="Century Gothic" pitchFamily="34" charset="0"/>
              </a:rPr>
              <a:t>Assunzioni della filiera del Camper nella Provincia di Siena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87" name="Group 99"/>
          <p:cNvGraphicFramePr>
            <a:graphicFrameLocks noGrp="1"/>
          </p:cNvGraphicFramePr>
          <p:nvPr>
            <p:ph idx="4294967295"/>
          </p:nvPr>
        </p:nvGraphicFramePr>
        <p:xfrm>
          <a:off x="285750" y="368300"/>
          <a:ext cx="8912225" cy="6181725"/>
        </p:xfrm>
        <a:graphic>
          <a:graphicData uri="http://schemas.openxmlformats.org/drawingml/2006/table">
            <a:tbl>
              <a:tblPr/>
              <a:tblGrid>
                <a:gridCol w="6088063"/>
                <a:gridCol w="1495425"/>
                <a:gridCol w="1328737"/>
              </a:tblGrid>
              <a:tr h="404813">
                <a:tc gridSpan="3"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Anno 2012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Avviamenti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VA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Peso %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Cognitivi  non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6.267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10,6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Energetici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49.337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83,4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Cognitivi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3.556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6,0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Totale complessivo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59.160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100,0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Avviati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Tipologia lavoratore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VA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Peso %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Cognitivi  non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3.772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8,7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Energetici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36.480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83,9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Cognitivi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3.254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7,5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Totale complessivo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43.506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42" name="Text Box 100"/>
          <p:cNvSpPr txBox="1">
            <a:spLocks noChangeArrowheads="1"/>
          </p:cNvSpPr>
          <p:nvPr/>
        </p:nvSpPr>
        <p:spPr bwMode="auto">
          <a:xfrm>
            <a:off x="9847263" y="665163"/>
            <a:ext cx="23447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it-IT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Avviamenti per tipologia cognitiva del lavoratore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106" name="Group 98"/>
          <p:cNvGraphicFramePr>
            <a:graphicFrameLocks noGrp="1"/>
          </p:cNvGraphicFramePr>
          <p:nvPr>
            <p:ph idx="4294967295"/>
          </p:nvPr>
        </p:nvGraphicFramePr>
        <p:xfrm>
          <a:off x="684213" y="685800"/>
          <a:ext cx="8534400" cy="5567363"/>
        </p:xfrm>
        <a:graphic>
          <a:graphicData uri="http://schemas.openxmlformats.org/drawingml/2006/table">
            <a:tbl>
              <a:tblPr/>
              <a:tblGrid>
                <a:gridCol w="5829300"/>
                <a:gridCol w="1431925"/>
                <a:gridCol w="1273175"/>
              </a:tblGrid>
              <a:tr h="279400">
                <a:tc gridSpan="3"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Anno 2013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Avviamenti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Peso %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Cognitivi  non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7.526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Energetici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47.163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83,7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Cognitivi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1.671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Totale complessivo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56.360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Avviati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Tipologia lavoratore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Peso %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Cognitivi  non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4.354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Energetici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35.422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85,8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Cognitivi vincolati alla produzione industriale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1.488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Totale complessivo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41.264 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it-IT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58763" y="288925"/>
            <a:ext cx="11933237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/>
            <a:r>
              <a:rPr lang="it-IT" sz="3200">
                <a:latin typeface="Century Gothic" pitchFamily="34" charset="0"/>
              </a:rPr>
              <a:t>Variazioni 2009-2013 delle imprese attive e degli addetti operanti nel </a:t>
            </a:r>
            <a:r>
              <a:rPr lang="it-IT" sz="3200" b="1">
                <a:latin typeface="Century Gothic" pitchFamily="34" charset="0"/>
              </a:rPr>
              <a:t>settore dei servizi ad elevato valore aggiunto</a:t>
            </a:r>
            <a:r>
              <a:rPr lang="it-IT" sz="3200">
                <a:latin typeface="Century Gothic" pitchFamily="34" charset="0"/>
              </a:rPr>
              <a:t>.</a:t>
            </a:r>
          </a:p>
          <a:p>
            <a:pPr algn="ctr" defTabSz="914400"/>
            <a:r>
              <a:rPr lang="it-IT" sz="3200">
                <a:latin typeface="Century Gothic" pitchFamily="34" charset="0"/>
              </a:rPr>
              <a:t>Gli addetti crescono soprattutto nella Produzione di software (+135%) che è il settore più rilevante (1/3 dei servizi ad elevato valore aggiunto)</a:t>
            </a:r>
          </a:p>
        </p:txBody>
      </p:sp>
      <p:graphicFrame>
        <p:nvGraphicFramePr>
          <p:cNvPr id="45203" name="Group 147"/>
          <p:cNvGraphicFramePr>
            <a:graphicFrameLocks noGrp="1"/>
          </p:cNvGraphicFramePr>
          <p:nvPr>
            <p:ph idx="4294967295"/>
          </p:nvPr>
        </p:nvGraphicFramePr>
        <p:xfrm>
          <a:off x="1419225" y="2792413"/>
          <a:ext cx="8534400" cy="3716337"/>
        </p:xfrm>
        <a:graphic>
          <a:graphicData uri="http://schemas.openxmlformats.org/drawingml/2006/table">
            <a:tbl>
              <a:tblPr/>
              <a:tblGrid>
                <a:gridCol w="2579688"/>
                <a:gridCol w="1333500"/>
                <a:gridCol w="1147762"/>
                <a:gridCol w="1184275"/>
                <a:gridCol w="1141413"/>
                <a:gridCol w="1147762"/>
              </a:tblGrid>
              <a:tr h="26670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Addetti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285750" marR="0" lvl="0" indent="-28575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Variazioni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2009/2010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2010/2011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2011/2012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2012/213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2009/2013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Servizi elevato VA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23,7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7,3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  5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  1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40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Totale variazioni provincia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16,2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6,3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  0,5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     6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16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Imprese attive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Pct val="80000"/>
                        <a:buFont typeface="Wingdings 3" pitchFamily="18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2009/2010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2010/2011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2011/2012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2012/213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2009/2013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Servizi elevato VA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  4,3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3,6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  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  1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            12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Totale variazioni provincia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     0,1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0,4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     1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  0,3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entury Gothic" pitchFamily="34" charset="0"/>
                          <a:cs typeface="Times New Roman" pitchFamily="18" charset="0"/>
                        </a:rPr>
                        <a:t>-            2 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entury Gothic" pitchFamily="34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199</TotalTime>
  <Words>624</Words>
  <Application>Microsoft Office PowerPoint</Application>
  <PresentationFormat>Personalizzato</PresentationFormat>
  <Paragraphs>210</Paragraphs>
  <Slides>10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4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Arial</vt:lpstr>
      <vt:lpstr>Wingdings 3</vt:lpstr>
      <vt:lpstr>Calibri</vt:lpstr>
      <vt:lpstr>Century Gothic</vt:lpstr>
      <vt:lpstr>Times New Roman</vt:lpstr>
      <vt:lpstr>Sezione</vt:lpstr>
      <vt:lpstr>Sezione</vt:lpstr>
      <vt:lpstr>Sezione</vt:lpstr>
      <vt:lpstr>Sezione</vt:lpstr>
      <vt:lpstr>Immagine</vt:lpstr>
      <vt:lpstr>Alcune riflessioni sulla “Camper Valley” toscana</vt:lpstr>
      <vt:lpstr>Diapositiva 2</vt:lpstr>
      <vt:lpstr>Trigano (con Sea) rappresenta il 56% del fatturato del settore italiano, Rimor 18%, Laika (Hymer) il 16%</vt:lpstr>
      <vt:lpstr>Diapositiva 4</vt:lpstr>
      <vt:lpstr>Diapositiva 5</vt:lpstr>
      <vt:lpstr>Le assunzioni di tutta la filiera rappresentano il 2,4% degli avviamenti provinciali nel 2013(1.050 lavoratori), il 2,6% nel 2012 (1.183 lavoratori): le tipologie di lavoratori sono nella maggior parte dei casi energetiche.</vt:lpstr>
      <vt:lpstr>Diapositiva 7</vt:lpstr>
      <vt:lpstr>Diapositiva 8</vt:lpstr>
      <vt:lpstr>Diapositiva 9</vt:lpstr>
      <vt:lpstr>Alcune riflessioni sulla “Camper Valley” toscana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 cognitivo e sviluppo nel Distretto di Santa Croce sull’Arno</dc:title>
  <dc:creator>enrico fabbri</dc:creator>
  <cp:lastModifiedBy>Fabio Boscherini</cp:lastModifiedBy>
  <cp:revision>27</cp:revision>
  <dcterms:created xsi:type="dcterms:W3CDTF">2014-10-10T07:12:14Z</dcterms:created>
  <dcterms:modified xsi:type="dcterms:W3CDTF">2014-10-13T21:48:20Z</dcterms:modified>
</cp:coreProperties>
</file>